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</p:sldMasterIdLst>
  <p:notesMasterIdLst>
    <p:notesMasterId r:id="rId28"/>
  </p:notesMasterIdLst>
  <p:sldIdLst>
    <p:sldId id="352" r:id="rId15"/>
    <p:sldId id="368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77" r:id="rId25"/>
    <p:sldId id="369" r:id="rId26"/>
    <p:sldId id="37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5pPr>
    <a:lvl6pPr marL="2286000" algn="l" defTabSz="914400" rtl="0" eaLnBrk="1" latinLnBrk="0" hangingPunct="1"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6pPr>
    <a:lvl7pPr marL="2743200" algn="l" defTabSz="914400" rtl="0" eaLnBrk="1" latinLnBrk="0" hangingPunct="1"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7pPr>
    <a:lvl8pPr marL="3200400" algn="l" defTabSz="914400" rtl="0" eaLnBrk="1" latinLnBrk="0" hangingPunct="1"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8pPr>
    <a:lvl9pPr marL="3657600" algn="l" defTabSz="914400" rtl="0" eaLnBrk="1" latinLnBrk="0" hangingPunct="1">
      <a:defRPr sz="1200" kern="1200">
        <a:solidFill>
          <a:srgbClr val="414141"/>
        </a:solidFill>
        <a:latin typeface="Gill Sans Light" charset="0"/>
        <a:ea typeface="ヒラギノ角ゴ ProN W3" charset="-128"/>
        <a:cs typeface="+mn-cs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C908F86-8AB6-4CBB-8A6D-7C9B2C7C2D0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Point of Slide:</a:t>
            </a:r>
          </a:p>
          <a:p>
            <a:r>
              <a:rPr lang="en-US" smtClean="0"/>
              <a:t>To review the monitoring and evaluation stage of an HIA.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This isn</a:t>
            </a:r>
            <a:r>
              <a:rPr lang="ja-JP" altLang="en-US" i="1" smtClean="0"/>
              <a:t>’</a:t>
            </a:r>
            <a:r>
              <a:rPr lang="en-US" altLang="ja-JP" i="1" smtClean="0"/>
              <a:t>t any different is it?</a:t>
            </a:r>
            <a:endParaRPr lang="en-US" i="1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66D35E1-E868-4260-B9D8-2F8AB9BA273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Purpose: Discussion, review as a group.</a:t>
            </a:r>
          </a:p>
          <a:p>
            <a:endParaRPr lang="en-US" smtClean="0"/>
          </a:p>
          <a:p>
            <a:r>
              <a:rPr lang="en-US" smtClean="0"/>
              <a:t>For individuals/group led: think through three clear examples of how you would approach an HIA on climate change policy in a specific way that may differ from other HIA</a:t>
            </a:r>
            <a:r>
              <a:rPr lang="ja-JP" altLang="en-US" smtClean="0"/>
              <a:t>’</a:t>
            </a:r>
            <a:r>
              <a:rPr lang="en-US" altLang="ja-JP" smtClean="0"/>
              <a:t>s. In taped oral presentation go over the following:</a:t>
            </a:r>
          </a:p>
          <a:p>
            <a:endParaRPr lang="en-US" smtClean="0"/>
          </a:p>
          <a:p>
            <a:pPr>
              <a:buFontTx/>
              <a:buAutoNum type="arabicPeriod"/>
            </a:pPr>
            <a:r>
              <a:rPr lang="en-US" smtClean="0"/>
              <a:t>In the screening phase, climate change policy</a:t>
            </a:r>
            <a:r>
              <a:rPr lang="ja-JP" altLang="en-US" smtClean="0"/>
              <a:t>’</a:t>
            </a:r>
            <a:r>
              <a:rPr lang="en-US" altLang="ja-JP" smtClean="0"/>
              <a:t>s can be identified in relation to how they work to address climate change </a:t>
            </a:r>
          </a:p>
          <a:p>
            <a:pPr>
              <a:buFontTx/>
              <a:buAutoNum type="arabicPeriod"/>
            </a:pPr>
            <a:r>
              <a:rPr lang="en-US" smtClean="0"/>
              <a:t>Since climate change is itself a moving target, assessment measures will be framed around the limitations of time lines and uncertainty.</a:t>
            </a:r>
          </a:p>
          <a:p>
            <a:pPr>
              <a:buFontTx/>
              <a:buAutoNum type="arabicPeriod"/>
            </a:pPr>
            <a:r>
              <a:rPr lang="en-US" smtClean="0"/>
              <a:t>In the reporting and dissemination phase, </a:t>
            </a:r>
          </a:p>
          <a:p>
            <a:pPr>
              <a:buFontTx/>
              <a:buAutoNum type="arabicPeriod"/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7A11789-1DD7-482A-980C-D8857A5D755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77800"/>
            <a:ext cx="4241800" cy="648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800"/>
            <a:ext cx="4241800" cy="648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0"/>
            <a:ext cx="215900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0"/>
            <a:ext cx="632460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77800"/>
            <a:ext cx="2159000" cy="64897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3246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77800"/>
            <a:ext cx="21590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3246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3429000"/>
            <a:ext cx="200025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650" y="3429000"/>
            <a:ext cx="200025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8675" y="977900"/>
            <a:ext cx="1038225" cy="336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77900"/>
            <a:ext cx="2962275" cy="336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8636000" cy="1676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52600"/>
            <a:ext cx="8636000" cy="45847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600200"/>
            <a:ext cx="21590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600200"/>
            <a:ext cx="6324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0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600200"/>
            <a:ext cx="21590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600200"/>
            <a:ext cx="6324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8636000" cy="167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828800"/>
            <a:ext cx="4241800" cy="4508500"/>
          </a:xfrm>
        </p:spPr>
        <p:txBody>
          <a:bodyPr/>
          <a:lstStyle>
            <a:lvl1pPr algn="l">
              <a:defRPr sz="2800">
                <a:solidFill>
                  <a:schemeClr val="tx2"/>
                </a:solidFill>
              </a:defRPr>
            </a:lvl1pPr>
            <a:lvl2pPr algn="l">
              <a:defRPr sz="2400">
                <a:solidFill>
                  <a:schemeClr val="tx2"/>
                </a:solidFill>
              </a:defRPr>
            </a:lvl2pPr>
            <a:lvl3pPr algn="l">
              <a:defRPr sz="2000">
                <a:solidFill>
                  <a:schemeClr val="tx2"/>
                </a:solidFill>
              </a:defRPr>
            </a:lvl3pPr>
            <a:lvl4pPr algn="l">
              <a:defRPr sz="1800">
                <a:solidFill>
                  <a:schemeClr val="tx2"/>
                </a:solidFill>
              </a:defRPr>
            </a:lvl4pPr>
            <a:lvl5pPr algn="l"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41800" cy="4508500"/>
          </a:xfrm>
        </p:spPr>
        <p:txBody>
          <a:bodyPr/>
          <a:lstStyle>
            <a:lvl1pPr algn="l">
              <a:defRPr sz="2800">
                <a:solidFill>
                  <a:srgbClr val="000000"/>
                </a:solidFill>
              </a:defRPr>
            </a:lvl1pPr>
            <a:lvl2pPr algn="l">
              <a:defRPr sz="2400">
                <a:solidFill>
                  <a:srgbClr val="000000"/>
                </a:solidFill>
              </a:defRPr>
            </a:lvl2pPr>
            <a:lvl3pPr algn="l">
              <a:defRPr sz="2000">
                <a:solidFill>
                  <a:srgbClr val="000000"/>
                </a:solidFill>
              </a:defRPr>
            </a:lvl3pPr>
            <a:lvl4pPr algn="l">
              <a:defRPr sz="1800">
                <a:solidFill>
                  <a:srgbClr val="000000"/>
                </a:solidFill>
              </a:defRPr>
            </a:lvl4pPr>
            <a:lvl5pPr algn="l"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600200"/>
            <a:ext cx="21590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600200"/>
            <a:ext cx="6324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3429000"/>
            <a:ext cx="200025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650" y="3429000"/>
            <a:ext cx="200025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  <a:lvl2pPr algn="l">
              <a:defRPr sz="2000">
                <a:solidFill>
                  <a:schemeClr val="tx2"/>
                </a:solidFill>
              </a:defRPr>
            </a:lvl2pPr>
            <a:lvl3pPr algn="l">
              <a:defRPr sz="1800">
                <a:solidFill>
                  <a:schemeClr val="tx2"/>
                </a:solidFill>
              </a:defRPr>
            </a:lvl3pPr>
            <a:lvl4pPr algn="l">
              <a:defRPr sz="1600">
                <a:solidFill>
                  <a:schemeClr val="tx2"/>
                </a:solidFill>
              </a:defRPr>
            </a:lvl4pPr>
            <a:lvl5pPr algn="l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l">
              <a:defRPr sz="2400">
                <a:solidFill>
                  <a:srgbClr val="000000"/>
                </a:solidFill>
              </a:defRPr>
            </a:lvl1pPr>
            <a:lvl2pPr algn="l">
              <a:defRPr sz="2000">
                <a:solidFill>
                  <a:srgbClr val="000000"/>
                </a:solidFill>
              </a:defRPr>
            </a:lvl2pPr>
            <a:lvl3pPr algn="l">
              <a:defRPr sz="1800">
                <a:solidFill>
                  <a:srgbClr val="000000"/>
                </a:solidFill>
              </a:defRPr>
            </a:lvl3pPr>
            <a:lvl4pPr algn="l">
              <a:defRPr sz="1600">
                <a:solidFill>
                  <a:srgbClr val="000000"/>
                </a:solidFill>
              </a:defRPr>
            </a:lvl4pPr>
            <a:lvl5pPr algn="l"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8675" y="977900"/>
            <a:ext cx="1038225" cy="336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77900"/>
            <a:ext cx="2962275" cy="336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5676900"/>
            <a:ext cx="42418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76900"/>
            <a:ext cx="42418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4813300"/>
            <a:ext cx="2159000" cy="171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4813300"/>
            <a:ext cx="6324600" cy="171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2235200"/>
            <a:ext cx="424180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5200"/>
            <a:ext cx="424180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0"/>
            <a:ext cx="2159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0"/>
            <a:ext cx="6324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65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90488"/>
            <a:ext cx="2159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0488"/>
            <a:ext cx="632460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650" y="1978025"/>
            <a:ext cx="20002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90488"/>
            <a:ext cx="2159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90488"/>
            <a:ext cx="632460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0"/>
            <a:ext cx="8636000" cy="370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3708400"/>
            <a:ext cx="8636000" cy="262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77800"/>
            <a:ext cx="8636000" cy="648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68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57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03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2207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538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954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68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57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03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2207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538288" indent="-228600" algn="l" rtl="0" eaLnBrk="0" fontAlgn="base" hangingPunct="0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954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lnSpc>
          <a:spcPct val="120000"/>
        </a:lnSpc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77800"/>
            <a:ext cx="863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68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57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03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2207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538288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9954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4526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9098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367088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977900"/>
            <a:ext cx="415290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3429000"/>
            <a:ext cx="41529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404140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260600"/>
            <a:ext cx="86360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5207000"/>
            <a:ext cx="86360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5207000"/>
            <a:ext cx="86360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2400">
          <a:solidFill>
            <a:srgbClr val="191A19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977900"/>
            <a:ext cx="415290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3429000"/>
            <a:ext cx="41529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4813300"/>
            <a:ext cx="86360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5676900"/>
            <a:ext cx="8636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0"/>
            <a:ext cx="8636000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2235200"/>
            <a:ext cx="8636000" cy="462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90488"/>
            <a:ext cx="8636000" cy="188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978025"/>
            <a:ext cx="4152900" cy="4614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90488"/>
            <a:ext cx="8636000" cy="188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978025"/>
            <a:ext cx="4152900" cy="4614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 Light" charset="0"/>
          <a:ea typeface="ヒラギノ角ゴ ProN W3" charset="-128"/>
          <a:cs typeface="ヒラギノ角ゴ ProN W3" charset="-128"/>
          <a:sym typeface="Gill Sans Light" charset="0"/>
        </a:defRPr>
      </a:lvl9pPr>
    </p:titleStyle>
    <p:bodyStyle>
      <a:lvl1pPr marL="2286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69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787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1049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422400" indent="-228600" algn="l" rtl="0" eaLnBrk="0" fontAlgn="base" hangingPunct="0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8796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3368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27940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251200" indent="-228600" algn="l" rtl="0" fontAlgn="base">
        <a:spcBef>
          <a:spcPts val="27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3"/>
          <a:srcRect l="72337" t="83897"/>
          <a:stretch>
            <a:fillRect/>
          </a:stretch>
        </p:blipFill>
        <p:spPr bwMode="auto">
          <a:xfrm>
            <a:off x="7253288" y="5727700"/>
            <a:ext cx="1890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/>
          </p:cNvSpPr>
          <p:nvPr/>
        </p:nvSpPr>
        <p:spPr bwMode="auto">
          <a:xfrm>
            <a:off x="0" y="152400"/>
            <a:ext cx="9144000" cy="6858000"/>
          </a:xfrm>
          <a:prstGeom prst="rect">
            <a:avLst/>
          </a:prstGeom>
          <a:solidFill>
            <a:srgbClr val="8CCFD1">
              <a:alpha val="50587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200" smtClean="0">
                <a:solidFill>
                  <a:srgbClr val="000000"/>
                </a:solidFill>
              </a:rPr>
              <a:t>Using HIA </a:t>
            </a:r>
            <a:br>
              <a:rPr lang="en-US" sz="5200" smtClean="0">
                <a:solidFill>
                  <a:srgbClr val="000000"/>
                </a:solidFill>
              </a:rPr>
            </a:br>
            <a:r>
              <a:rPr lang="en-US" sz="3200" smtClean="0">
                <a:solidFill>
                  <a:srgbClr val="000000"/>
                </a:solidFill>
              </a:rPr>
              <a:t>on Climate Change Policy: </a:t>
            </a:r>
            <a:r>
              <a:rPr lang="en-US" sz="5300" smtClean="0">
                <a:solidFill>
                  <a:srgbClr val="000000"/>
                </a:solidFill>
              </a:rPr>
              <a:t/>
            </a:r>
            <a:br>
              <a:rPr lang="en-US" sz="53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808080"/>
                </a:solidFill>
              </a:rPr>
              <a:t>A Training Course for Public Health Professionals</a:t>
            </a: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16388" name="Subtitle 4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400800" cy="1752600"/>
          </a:xfrm>
        </p:spPr>
        <p:txBody>
          <a:bodyPr/>
          <a:lstStyle/>
          <a:p>
            <a:pPr algn="l"/>
            <a:r>
              <a:rPr lang="en-US" smtClean="0"/>
              <a:t>Chapter 7: Summary, Monitoring &amp; Evaluation</a:t>
            </a:r>
          </a:p>
        </p:txBody>
      </p:sp>
      <p:pic>
        <p:nvPicPr>
          <p:cNvPr id="16389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9200" y="4102100"/>
            <a:ext cx="12700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4"/>
          <p:cNvSpPr>
            <a:spLocks/>
          </p:cNvSpPr>
          <p:nvPr/>
        </p:nvSpPr>
        <p:spPr bwMode="auto">
          <a:xfrm rot="10800000" flipH="1">
            <a:off x="0" y="4964113"/>
            <a:ext cx="7251700" cy="1589087"/>
          </a:xfrm>
          <a:prstGeom prst="rect">
            <a:avLst/>
          </a:prstGeom>
          <a:solidFill>
            <a:srgbClr val="8CCFD1">
              <a:alpha val="47450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Toolkit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254000" y="1311275"/>
            <a:ext cx="8636000" cy="2051050"/>
          </a:xfrm>
        </p:spPr>
        <p:txBody>
          <a:bodyPr/>
          <a:lstStyle/>
          <a:p>
            <a:r>
              <a:rPr lang="en-US" smtClean="0"/>
              <a:t>Image Sources for all chapters: </a:t>
            </a:r>
            <a:br>
              <a:rPr lang="en-US" smtClean="0"/>
            </a:br>
            <a:r>
              <a:rPr lang="en-US" smtClean="0"/>
              <a:t>See Toolkit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79400" y="0"/>
            <a:ext cx="8636000" cy="1066800"/>
          </a:xfrm>
        </p:spPr>
        <p:txBody>
          <a:bodyPr/>
          <a:lstStyle/>
          <a:p>
            <a:pPr algn="ctr"/>
            <a:r>
              <a:rPr lang="en-US" smtClean="0"/>
              <a:t>References (also see Toolkit)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54000" y="1066800"/>
            <a:ext cx="8636000" cy="5270500"/>
          </a:xfrm>
        </p:spPr>
        <p:txBody>
          <a:bodyPr/>
          <a:lstStyle/>
          <a:p>
            <a:r>
              <a:rPr lang="en-US" sz="1400" smtClean="0"/>
              <a:t>1.	Kinney PL, Rosenthal JE, Rosenzweig C, Hogrefe C, Solecki W, Knowlton K, et al. Assessing the potential public health impacts of changing climate and land use: NY Climate and Health Project Chapter 6. In: Ruth M, Donaghy K, Kirshen P, editors. Cliamte Change and Variability: Impacts and Resources. Cheltenham, UK: Edward Elgar; 2006. </a:t>
            </a:r>
          </a:p>
          <a:p>
            <a:r>
              <a:rPr lang="en-US" sz="1400" smtClean="0"/>
              <a:t>2. 	Pachauri RK, Reisinger A, Intergovernmental Panel on Climate Change. Climate change 2007 synthesis report [Internet]. Cambridge, United Kingdom and New York, NY: Cambridge University Press; 2008. Available from: http://www.ipcc.ch/ipccreports/ar4-syr.htm</a:t>
            </a:r>
          </a:p>
          <a:p>
            <a:r>
              <a:rPr lang="en-US" sz="1400" smtClean="0"/>
              <a:t>3. 	American Public Health Association. Climate change: Our health in the balance [Internet]. Washington, DC: American Public Health Association; 2008. Available from: www.nphw.org/nphw08/NPHW_bro.pdf</a:t>
            </a:r>
          </a:p>
          <a:p>
            <a:r>
              <a:rPr lang="en-US" sz="1400" smtClean="0"/>
              <a:t>4. 	E. Maibach, M. Nisbet, M. Weathers. Conveying the human implications  of climate change: A climate change communication primer for public health professionals. Fairfax, VA: George Mason Center for Climate Change Communication; 2011. </a:t>
            </a:r>
          </a:p>
          <a:p>
            <a:r>
              <a:rPr lang="en-US" sz="1400" smtClean="0"/>
              <a:t>5. 	Climate Leadership Initiative, ECONorthwest. Economic costs to Oregon of a business-As-usual approach to climate change [Internet]. Eugene, OR: University of Oregon; 2009. Available from: http://climlead.uoregon.edu/pdfs/FinalOReconomicreport.pdf</a:t>
            </a:r>
          </a:p>
          <a:p>
            <a:r>
              <a:rPr lang="en-US" sz="1400" smtClean="0"/>
              <a:t>6. 	J. P. Schuldt, S. H. Konrath, N. Schwarz. </a:t>
            </a:r>
            <a:r>
              <a:rPr lang="ja-JP" altLang="en-US" sz="1400" smtClean="0"/>
              <a:t>“</a:t>
            </a:r>
            <a:r>
              <a:rPr lang="en-US" altLang="ja-JP" sz="1400" smtClean="0"/>
              <a:t>Global warming</a:t>
            </a:r>
            <a:r>
              <a:rPr lang="ja-JP" altLang="en-US" sz="1400" smtClean="0"/>
              <a:t>”</a:t>
            </a:r>
            <a:r>
              <a:rPr lang="en-US" altLang="ja-JP" sz="1400" smtClean="0"/>
              <a:t> or </a:t>
            </a:r>
            <a:r>
              <a:rPr lang="ja-JP" altLang="en-US" sz="1400" smtClean="0"/>
              <a:t>“</a:t>
            </a:r>
            <a:r>
              <a:rPr lang="en-US" altLang="ja-JP" sz="1400" smtClean="0"/>
              <a:t>Climate change</a:t>
            </a:r>
            <a:r>
              <a:rPr lang="ja-JP" altLang="en-US" sz="1400" smtClean="0"/>
              <a:t>”</a:t>
            </a:r>
            <a:r>
              <a:rPr lang="en-US" altLang="ja-JP" sz="1400" smtClean="0"/>
              <a:t>? Whether the planet is warming depends on question wording. Public Opinion Quarterly. 2011;75(1):115-124. </a:t>
            </a:r>
          </a:p>
          <a:p>
            <a:pPr>
              <a:buFontTx/>
              <a:buAutoNum type="arabicPeriod" startAt="7"/>
            </a:pPr>
            <a:r>
              <a:rPr lang="en-US" sz="1400" smtClean="0"/>
              <a:t>Metro Regional Government. Metro area residents</a:t>
            </a:r>
            <a:r>
              <a:rPr lang="ja-JP" altLang="en-US" sz="1400" smtClean="0"/>
              <a:t>’</a:t>
            </a:r>
            <a:r>
              <a:rPr lang="en-US" altLang="ja-JP" sz="1400" smtClean="0"/>
              <a:t> attitudes about climate change and related land use and transportation issues [Internet]. 2011 Apr 12;Available from: ibrary.oregonmetro.gov/files//adamdavisclimatesummit.pdf</a:t>
            </a:r>
          </a:p>
          <a:p>
            <a:r>
              <a:rPr lang="en-US" sz="1400" smtClean="0"/>
              <a:t>8. 	J. Woodcock, P. Edwards, C. Tonne, B. G. Armstrong, O. Ashiru, D. Banister, et al. Public health benefits of strategies to reduce greenhouse-gas emissions: urban land transport. The Lancet [Internet]. 2009 Dec 5;374(9705):1930-1943. Available from: http://www.sciencedirect.com/science/article/pii/S0140673609617141</a:t>
            </a:r>
          </a:p>
          <a:p>
            <a:r>
              <a:rPr lang="en-US" sz="1400" smtClean="0"/>
              <a:t>9. 	Frameworks Institute. Talking global warming [Internet]. Available from: www.ucsusa.org/assets/documents/ssi/ucspretotorev.pdf</a:t>
            </a:r>
          </a:p>
          <a:p>
            <a:pPr>
              <a:buFontTx/>
              <a:buAutoNum type="arabicPeriod" startAt="7"/>
            </a:pP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8636000" cy="914400"/>
          </a:xfrm>
        </p:spPr>
        <p:txBody>
          <a:bodyPr/>
          <a:lstStyle/>
          <a:p>
            <a:pPr algn="ctr"/>
            <a:r>
              <a:rPr lang="en-US" smtClean="0"/>
              <a:t>References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36000" cy="5422900"/>
          </a:xfrm>
        </p:spPr>
        <p:txBody>
          <a:bodyPr/>
          <a:lstStyle/>
          <a:p>
            <a:r>
              <a:rPr lang="en-US" sz="1400" smtClean="0"/>
              <a:t>10. 	D. Shome, S. Max. The psychology of climate change communication: A guide for scientists, journalists, educators, political aides, and the interested public. New York, NY: Center for Research on Environmental Decisions; 2009. </a:t>
            </a:r>
          </a:p>
          <a:p>
            <a:r>
              <a:rPr lang="en-US" sz="1400" smtClean="0"/>
              <a:t>11. 	World Health Organization. Training Course for Public Health Professionals on Protecting our Health from Climate Change [Internet]. 2008 [cited 2011 Aug 22];Available from: http://www.searo.who.int/en/Section260/Section2468_14932.htm</a:t>
            </a:r>
          </a:p>
          <a:p>
            <a:r>
              <a:rPr lang="en-US" sz="1400" smtClean="0"/>
              <a:t>12. 	C. Rutt, A. L. Dannenberg, C. Kochtitzky. Using Policy and Built Environment Interventions to Improve Public Health. Journal of Public Health Management and Practice [Internet]. 2008;14(3):221-22310.1097/01.PHH.0000316479.19394.84. Available from: http://journals.lww.com/jphmp/Fulltext/2008/05000/Using_Policy_and_Built_Environment_Interventions.4.aspx</a:t>
            </a:r>
          </a:p>
          <a:p>
            <a:r>
              <a:rPr lang="en-US" sz="1400" smtClean="0"/>
              <a:t>13. 	L. Whitmarsh. What</a:t>
            </a:r>
            <a:r>
              <a:rPr lang="ja-JP" altLang="en-US" sz="1400" smtClean="0"/>
              <a:t>’</a:t>
            </a:r>
            <a:r>
              <a:rPr lang="en-US" altLang="ja-JP" sz="1400" smtClean="0"/>
              <a:t>s in a name? Commonalities and differences in public understanding of </a:t>
            </a:r>
            <a:r>
              <a:rPr lang="ja-JP" altLang="en-US" sz="1400" smtClean="0"/>
              <a:t>“</a:t>
            </a:r>
            <a:r>
              <a:rPr lang="en-US" altLang="ja-JP" sz="1400" smtClean="0"/>
              <a:t>climate change</a:t>
            </a:r>
            <a:r>
              <a:rPr lang="ja-JP" altLang="en-US" sz="1400" smtClean="0"/>
              <a:t>”</a:t>
            </a:r>
            <a:r>
              <a:rPr lang="en-US" altLang="ja-JP" sz="1400" smtClean="0"/>
              <a:t> and </a:t>
            </a:r>
            <a:r>
              <a:rPr lang="ja-JP" altLang="en-US" sz="1400" smtClean="0"/>
              <a:t>“</a:t>
            </a:r>
            <a:r>
              <a:rPr lang="en-US" altLang="ja-JP" sz="1400" smtClean="0"/>
              <a:t>global warming.</a:t>
            </a:r>
            <a:r>
              <a:rPr lang="ja-JP" altLang="en-US" sz="1400" smtClean="0"/>
              <a:t>”</a:t>
            </a:r>
            <a:r>
              <a:rPr lang="en-US" altLang="ja-JP" sz="1400" smtClean="0"/>
              <a:t>Public Understanding of Science [Internet]. 2009 Jul 1;18(4):401 -420. Available from: http://pus.sagepub.com/content/18/4/401.abstract</a:t>
            </a:r>
          </a:p>
          <a:p>
            <a:endParaRPr lang="en-US" altLang="ja-JP" sz="1400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Stages of an HIA: Monitoring &amp; Evaluation </a:t>
            </a:r>
          </a:p>
        </p:txBody>
      </p:sp>
      <p:graphicFrame>
        <p:nvGraphicFramePr>
          <p:cNvPr id="9" name="Group 20"/>
          <p:cNvGraphicFramePr>
            <a:graphicFrameLocks noGrp="1"/>
          </p:cNvGraphicFramePr>
          <p:nvPr/>
        </p:nvGraphicFramePr>
        <p:xfrm>
          <a:off x="927100" y="1508125"/>
          <a:ext cx="7239000" cy="5191126"/>
        </p:xfrm>
        <a:graphic>
          <a:graphicData uri="http://schemas.openxmlformats.org/drawingml/2006/table">
            <a:tbl>
              <a:tblPr/>
              <a:tblGrid>
                <a:gridCol w="2349500"/>
                <a:gridCol w="488950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1.Screening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Determines the need and value of a HIA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2.Scoping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Determines health impacts to evaluate, methods for analysis, and a workplan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3.Assessment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Profiles existing health conditions and evaluates the direction and magnitude of potential health impacts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4.Recommendations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Provide strategies to manage identified adverse health impacts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5.Reporting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Communicates the HIA findings and recommendations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438"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6.Monitoring and Evaluation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Tracks: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1) impacts on decision-making and the decision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ＭＳ Ｐゴシック" charset="0"/>
                          <a:sym typeface="Gill Sans Light" charset="0"/>
                        </a:rPr>
                        <a:t>2) Impacts on health determinants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A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700" smtClean="0"/>
              <a:t>Monitoring &amp; Evaluation:</a:t>
            </a:r>
            <a:br>
              <a:rPr lang="en-US" sz="3700" smtClean="0"/>
            </a:br>
            <a:r>
              <a:rPr lang="en-US" sz="3700" smtClean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275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Char char="•"/>
            </a:pPr>
            <a:r>
              <a:rPr lang="en-US" sz="2800" smtClean="0"/>
              <a:t>Long timeline of impacts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2800" smtClean="0"/>
              <a:t>Complexity makes it difficult to evaluate real impacts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2800" smtClean="0"/>
              <a:t>Political environment can bias stakeholder interviews</a:t>
            </a:r>
          </a:p>
          <a:p>
            <a:pPr>
              <a:buFontTx/>
              <a:buChar char="•"/>
            </a:pPr>
            <a:r>
              <a:rPr lang="en-US" sz="2800" smtClean="0"/>
              <a:t>Media can distort HIA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Under Control: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FontTx/>
              <a:buChar char="•"/>
            </a:pPr>
            <a:endParaRPr lang="en-US" sz="3200" smtClean="0"/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3600" smtClean="0"/>
              <a:t>Methodology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3600" smtClean="0"/>
              <a:t>Report write-up and design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3600" smtClean="0"/>
              <a:t>Initial dissemination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8636000" cy="2057400"/>
          </a:xfrm>
        </p:spPr>
        <p:txBody>
          <a:bodyPr/>
          <a:lstStyle/>
          <a:p>
            <a:r>
              <a:rPr lang="en-US" sz="6000" smtClean="0"/>
              <a:t>Lack of Control Over: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457200" y="1936750"/>
            <a:ext cx="8229600" cy="3243263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Char char="•"/>
            </a:pPr>
            <a:endParaRPr lang="en-US" sz="3200" smtClean="0"/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3600" smtClean="0"/>
              <a:t>Political process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3600" smtClean="0"/>
              <a:t>News stories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3600" smtClean="0"/>
              <a:t>Use of report by stakeholders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8636000" cy="2362200"/>
          </a:xfrm>
        </p:spPr>
        <p:txBody>
          <a:bodyPr/>
          <a:lstStyle/>
          <a:p>
            <a:r>
              <a:rPr lang="en-US" sz="6000" smtClean="0"/>
              <a:t>Strategies for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733675"/>
          </a:xfrm>
        </p:spPr>
        <p:txBody>
          <a:bodyPr/>
          <a:lstStyle/>
          <a:p>
            <a:pPr>
              <a:spcAft>
                <a:spcPts val="2400"/>
              </a:spcAft>
              <a:buFontTx/>
              <a:buChar char="•"/>
            </a:pPr>
            <a:r>
              <a:rPr lang="en-US" sz="3600" smtClean="0"/>
              <a:t>Internal review of methodology</a:t>
            </a:r>
          </a:p>
          <a:p>
            <a:pPr>
              <a:spcAft>
                <a:spcPts val="2400"/>
              </a:spcAft>
              <a:buFontTx/>
              <a:buChar char="•"/>
            </a:pPr>
            <a:r>
              <a:rPr lang="en-US" sz="3600" smtClean="0"/>
              <a:t>External review of perceived impact</a:t>
            </a:r>
          </a:p>
          <a:p>
            <a:pPr>
              <a:spcAft>
                <a:spcPts val="2400"/>
              </a:spcAft>
              <a:buFontTx/>
              <a:buChar char="•"/>
            </a:pPr>
            <a:r>
              <a:rPr lang="en-US" sz="3600" smtClean="0"/>
              <a:t>Recommendations for improvement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92713" y="2590800"/>
            <a:ext cx="3543300" cy="2614613"/>
          </a:xfrm>
          <a:prstGeom prst="ellipse">
            <a:avLst/>
          </a:prstGeom>
          <a:solidFill>
            <a:srgbClr val="A3A3E0"/>
          </a:solidFill>
          <a:ln w="9525">
            <a:solidFill>
              <a:srgbClr val="69716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4625" y="3074988"/>
            <a:ext cx="3673475" cy="1570037"/>
          </a:xfrm>
          <a:prstGeom prst="ellipse">
            <a:avLst/>
          </a:prstGeom>
          <a:solidFill>
            <a:srgbClr val="A3A3E0"/>
          </a:solidFill>
          <a:ln w="9525">
            <a:solidFill>
              <a:srgbClr val="69716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663"/>
            <a:ext cx="8229600" cy="1355725"/>
          </a:xfrm>
        </p:spPr>
        <p:txBody>
          <a:bodyPr>
            <a:normAutofit fontScale="90000"/>
          </a:bodyPr>
          <a:lstStyle/>
          <a:p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/>
              <a:t>Monitoring &amp; Evaluation:</a:t>
            </a:r>
            <a:br>
              <a:rPr lang="en-US" sz="2700" smtClean="0"/>
            </a:br>
            <a:r>
              <a:rPr lang="en-US" sz="2700" smtClean="0"/>
              <a:t>A New Approach for Complex Analysis? 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22313" y="3213100"/>
            <a:ext cx="2727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One-time evaluation of HIA, and low-level monitoring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753100" y="3125788"/>
            <a:ext cx="27257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Iterative process of understanding health impacts and improving analysis</a:t>
            </a:r>
          </a:p>
        </p:txBody>
      </p:sp>
      <p:cxnSp>
        <p:nvCxnSpPr>
          <p:cNvPr id="9" name="Straight Arrow Connector 8"/>
          <p:cNvCxnSpPr>
            <a:cxnSpLocks noChangeShapeType="1"/>
            <a:stCxn id="6" idx="6"/>
          </p:cNvCxnSpPr>
          <p:nvPr/>
        </p:nvCxnSpPr>
        <p:spPr bwMode="auto">
          <a:xfrm>
            <a:off x="3848100" y="3860800"/>
            <a:ext cx="1344613" cy="238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12713" y="3946525"/>
            <a:ext cx="3995737" cy="2279650"/>
          </a:xfrm>
          <a:prstGeom prst="ellipse">
            <a:avLst/>
          </a:prstGeom>
          <a:solidFill>
            <a:srgbClr val="A3A3E0"/>
          </a:solidFill>
          <a:ln w="9525">
            <a:solidFill>
              <a:srgbClr val="69716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105400" y="3848100"/>
            <a:ext cx="3846513" cy="2506663"/>
          </a:xfrm>
          <a:prstGeom prst="ellipse">
            <a:avLst/>
          </a:prstGeom>
          <a:solidFill>
            <a:srgbClr val="A3A3E0"/>
          </a:solidFill>
          <a:ln w="9525">
            <a:solidFill>
              <a:srgbClr val="69716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52700" y="1430338"/>
            <a:ext cx="3609975" cy="1857375"/>
          </a:xfrm>
          <a:prstGeom prst="ellipse">
            <a:avLst/>
          </a:prstGeom>
          <a:solidFill>
            <a:srgbClr val="A3A3E0"/>
          </a:solidFill>
          <a:ln w="9525">
            <a:solidFill>
              <a:srgbClr val="69716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454025" y="287338"/>
            <a:ext cx="8229600" cy="779462"/>
          </a:xfrm>
        </p:spPr>
        <p:txBody>
          <a:bodyPr/>
          <a:lstStyle/>
          <a:p>
            <a:r>
              <a:rPr lang="en-US" smtClean="0"/>
              <a:t>An Iterative Approach to HIA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311525" y="1717675"/>
            <a:ext cx="26654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Scoping stage defines model </a:t>
            </a:r>
            <a:r>
              <a:rPr lang="en-US" sz="2400">
                <a:solidFill>
                  <a:srgbClr val="800000"/>
                </a:solidFill>
              </a:rPr>
              <a:t>(or refines model)</a:t>
            </a: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5591175" y="4445000"/>
            <a:ext cx="3092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Model is developed to predict outcomes </a:t>
            </a:r>
            <a:r>
              <a:rPr lang="en-US" sz="2400">
                <a:solidFill>
                  <a:srgbClr val="800000"/>
                </a:solidFill>
              </a:rPr>
              <a:t>(or model is Improved)</a:t>
            </a:r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373063" y="4495800"/>
            <a:ext cx="349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Evaluation and Monitoring identify </a:t>
            </a:r>
            <a:r>
              <a:rPr lang="en-US" sz="2400">
                <a:solidFill>
                  <a:srgbClr val="800000"/>
                </a:solidFill>
              </a:rPr>
              <a:t>new</a:t>
            </a:r>
            <a:r>
              <a:rPr lang="en-US" sz="2400"/>
              <a:t> improvements to model</a:t>
            </a:r>
          </a:p>
        </p:txBody>
      </p:sp>
      <p:cxnSp>
        <p:nvCxnSpPr>
          <p:cNvPr id="24" name="Shape 23"/>
          <p:cNvCxnSpPr>
            <a:cxnSpLocks noChangeShapeType="1"/>
            <a:stCxn id="9" idx="1"/>
            <a:endCxn id="7" idx="2"/>
          </p:cNvCxnSpPr>
          <p:nvPr/>
        </p:nvCxnSpPr>
        <p:spPr bwMode="auto">
          <a:xfrm rot="5400000" flipH="1" flipV="1">
            <a:off x="663575" y="2392363"/>
            <a:ext cx="1922463" cy="1855787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hape 25"/>
          <p:cNvCxnSpPr>
            <a:cxnSpLocks noChangeShapeType="1"/>
            <a:stCxn id="7" idx="6"/>
            <a:endCxn id="8" idx="7"/>
          </p:cNvCxnSpPr>
          <p:nvPr/>
        </p:nvCxnSpPr>
        <p:spPr bwMode="auto">
          <a:xfrm>
            <a:off x="6162675" y="2359025"/>
            <a:ext cx="2225675" cy="1855788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Curved Connector 27"/>
          <p:cNvCxnSpPr>
            <a:cxnSpLocks noChangeShapeType="1"/>
            <a:stCxn id="8" idx="2"/>
            <a:endCxn id="9" idx="6"/>
          </p:cNvCxnSpPr>
          <p:nvPr/>
        </p:nvCxnSpPr>
        <p:spPr bwMode="auto">
          <a:xfrm rot="10800000">
            <a:off x="4108450" y="5086350"/>
            <a:ext cx="996950" cy="158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457200" y="1176338"/>
            <a:ext cx="8229600" cy="4525962"/>
          </a:xfrm>
        </p:spPr>
        <p:txBody>
          <a:bodyPr/>
          <a:lstStyle/>
          <a:p>
            <a:r>
              <a:rPr lang="en-US" sz="4800" smtClean="0"/>
              <a:t>How Are </a:t>
            </a:r>
            <a:r>
              <a:rPr lang="en-US" sz="7200" smtClean="0"/>
              <a:t>Climate Change Policy </a:t>
            </a:r>
            <a:r>
              <a:rPr lang="en-US" sz="4800" smtClean="0"/>
              <a:t>HIAs </a:t>
            </a:r>
            <a:r>
              <a:rPr lang="en-US" sz="9600" smtClean="0"/>
              <a:t>Unique</a:t>
            </a:r>
            <a:r>
              <a:rPr lang="en-US" sz="4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Blank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- Top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Vertic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- Center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Photo - Horizont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Photo - Vertic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Subtitle - Photo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Subtitle - Photo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cs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https://www.oregon.gov/oha/PH/HEALTHYENVIRONMENTS/TRACKINGASSESSMENT/HEALTHIMPACTASSESSMENT/Documents/Upstream%20HIA%20Climate%20Training/hiaccpolicytrng_ch7_2.28[1].pptx</Url>
      <Description>Slide 1</Description>
    </URL>
    <PublishingExpirationDate xmlns="http://schemas.microsoft.com/sharepoint/v3" xsi:nil="true"/>
    <PublishingStartDate xmlns="http://schemas.microsoft.com/sharepoint/v3" xsi:nil="true"/>
    <IACategory xmlns="59da1016-2a1b-4f8a-9768-d7a4932f6f16" xsi:nil="true"/>
    <IASubtopic xmlns="59da1016-2a1b-4f8a-9768-d7a4932f6f16" xsi:nil="true"/>
    <Meta_x0020_Description xmlns="0a694952-cb22-40ec-9f67-04f82ac00161" xsi:nil="true"/>
    <DocumentExpirationDate xmlns="59da1016-2a1b-4f8a-9768-d7a4932f6f16" xsi:nil="true"/>
    <IATopic xmlns="59da1016-2a1b-4f8a-9768-d7a4932f6f16" xsi:nil="true"/>
    <Meta_x0020_Keywords xmlns="0a694952-cb22-40ec-9f67-04f82ac001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D2D28E1DCE5479F7E6CEA8BBBE69F" ma:contentTypeVersion="18" ma:contentTypeDescription="Create a new document." ma:contentTypeScope="" ma:versionID="5f48d8e439eeb35d90b624bf4ad5645a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0a694952-cb22-40ec-9f67-04f82ac00161" targetNamespace="http://schemas.microsoft.com/office/2006/metadata/properties" ma:root="true" ma:fieldsID="d0f8173e761758672fcd094938a7baab" ns1:_="" ns2:_="" ns3:_="">
    <xsd:import namespace="http://schemas.microsoft.com/sharepoint/v3"/>
    <xsd:import namespace="59da1016-2a1b-4f8a-9768-d7a4932f6f16"/>
    <xsd:import namespace="0a694952-cb22-40ec-9f67-04f82ac00161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94952-cb22-40ec-9f67-04f82ac0016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92BCB-29AD-4A2F-AA6B-578D8DE6F6F7}"/>
</file>

<file path=customXml/itemProps2.xml><?xml version="1.0" encoding="utf-8"?>
<ds:datastoreItem xmlns:ds="http://schemas.openxmlformats.org/officeDocument/2006/customXml" ds:itemID="{FB3E63E0-473F-43CF-8FC0-7AF026147194}"/>
</file>

<file path=customXml/itemProps3.xml><?xml version="1.0" encoding="utf-8"?>
<ds:datastoreItem xmlns:ds="http://schemas.openxmlformats.org/officeDocument/2006/customXml" ds:itemID="{59061155-7881-4B3E-8E9D-DDBE3A0D21FA}"/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Pages>0</Pages>
  <Words>366</Words>
  <Characters>0</Characters>
  <Application>Microsoft Office PowerPoint</Application>
  <PresentationFormat>On-screen Show (4:3)</PresentationFormat>
  <Lines>0</Lines>
  <Paragraphs>75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Title &amp; Subtitle</vt:lpstr>
      <vt:lpstr>Title - Center</vt:lpstr>
      <vt:lpstr>Photo - Horizontal</vt:lpstr>
      <vt:lpstr>Photo - Horizontal - Dark</vt:lpstr>
      <vt:lpstr>Photo - Vertical - Dark</vt:lpstr>
      <vt:lpstr>Title &amp; Subtitle - Photo - Dark</vt:lpstr>
      <vt:lpstr>Title &amp; Bullets - 2 Column</vt:lpstr>
      <vt:lpstr>Title &amp; Bullets - Left</vt:lpstr>
      <vt:lpstr>Title, Bullets &amp; Photo</vt:lpstr>
      <vt:lpstr>Bullets</vt:lpstr>
      <vt:lpstr>Blank</vt:lpstr>
      <vt:lpstr>Blank - Dark</vt:lpstr>
      <vt:lpstr>Title - Top</vt:lpstr>
      <vt:lpstr>Photo - Vertical</vt:lpstr>
      <vt:lpstr>Using HIA  on Climate Change Policy:  A Training Course for Public Health Professionals</vt:lpstr>
      <vt:lpstr>Stages of an HIA: Monitoring &amp; Evaluation </vt:lpstr>
      <vt:lpstr>Monitoring &amp; Evaluation: Challenges</vt:lpstr>
      <vt:lpstr>Under Control: </vt:lpstr>
      <vt:lpstr>Lack of Control Over:</vt:lpstr>
      <vt:lpstr>Strategies for Evaluation</vt:lpstr>
      <vt:lpstr>   Monitoring &amp; Evaluation: A New Approach for Complex Analysis? </vt:lpstr>
      <vt:lpstr>An Iterative Approach to HIA</vt:lpstr>
      <vt:lpstr>Slide 9</vt:lpstr>
      <vt:lpstr>Toolkit Contents</vt:lpstr>
      <vt:lpstr>Image Sources for all chapters:  See Toolkit</vt:lpstr>
      <vt:lpstr>References (also see Toolkit)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Tia Henderson</dc:creator>
  <cp:keywords/>
  <dc:description/>
  <cp:lastModifiedBy>OR0208096</cp:lastModifiedBy>
  <cp:revision>40</cp:revision>
  <dcterms:created xsi:type="dcterms:W3CDTF">2011-09-28T04:27:23Z</dcterms:created>
  <dcterms:modified xsi:type="dcterms:W3CDTF">2013-04-12T17:38:08Z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0x010100367D2D28E1DCE5479F7E6CEA8BBBE69F</vt:lpwstr>
  </property>
  <property fmtid="{D5CDD505-2E9C-101B-9397-08002B2CF9AE}" pid="3" name="WorkflowChangePath">
    <vt:lpwstr>e77a80a3-a184-4998-b014-5cc02e80c39b,2;</vt:lpwstr>
  </property>
</Properties>
</file>